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80" r:id="rId3"/>
    <p:sldId id="281" r:id="rId4"/>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94660"/>
  </p:normalViewPr>
  <p:slideViewPr>
    <p:cSldViewPr snapToGrid="0">
      <p:cViewPr varScale="1">
        <p:scale>
          <a:sx n="43" d="100"/>
          <a:sy n="43" d="100"/>
        </p:scale>
        <p:origin x="21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013989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5pPr>
      <a:lvl6pPr marL="457200" algn="l" rtl="0" fontAlgn="base">
        <a:lnSpc>
          <a:spcPct val="90000"/>
        </a:lnSpc>
        <a:spcBef>
          <a:spcPct val="0"/>
        </a:spcBef>
        <a:spcAft>
          <a:spcPct val="0"/>
        </a:spcAft>
        <a:defRPr sz="4400">
          <a:solidFill>
            <a:schemeClr val="tx1"/>
          </a:solidFill>
          <a:latin typeface="Calibri" panose="020F0502020204030204" pitchFamily="34" charset="0"/>
        </a:defRPr>
      </a:lvl6pPr>
      <a:lvl7pPr marL="914400" algn="l" rtl="0" fontAlgn="base">
        <a:lnSpc>
          <a:spcPct val="90000"/>
        </a:lnSpc>
        <a:spcBef>
          <a:spcPct val="0"/>
        </a:spcBef>
        <a:spcAft>
          <a:spcPct val="0"/>
        </a:spcAft>
        <a:defRPr sz="4400">
          <a:solidFill>
            <a:schemeClr val="tx1"/>
          </a:solidFill>
          <a:latin typeface="Calibri" panose="020F0502020204030204" pitchFamily="34" charset="0"/>
        </a:defRPr>
      </a:lvl7pPr>
      <a:lvl8pPr marL="1371600" algn="l" rtl="0" fontAlgn="base">
        <a:lnSpc>
          <a:spcPct val="90000"/>
        </a:lnSpc>
        <a:spcBef>
          <a:spcPct val="0"/>
        </a:spcBef>
        <a:spcAft>
          <a:spcPct val="0"/>
        </a:spcAft>
        <a:defRPr sz="4400">
          <a:solidFill>
            <a:schemeClr val="tx1"/>
          </a:solidFill>
          <a:latin typeface="Calibri" panose="020F0502020204030204" pitchFamily="34" charset="0"/>
        </a:defRPr>
      </a:lvl8pPr>
      <a:lvl9pPr marL="1828800" algn="l" rtl="0" fontAlgn="base">
        <a:lnSpc>
          <a:spcPct val="90000"/>
        </a:lnSpc>
        <a:spcBef>
          <a:spcPct val="0"/>
        </a:spcBef>
        <a:spcAft>
          <a:spcPct val="0"/>
        </a:spcAft>
        <a:defRPr sz="4400">
          <a:solidFill>
            <a:schemeClr val="tx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1"/>
          <p:cNvSpPr>
            <a:spLocks noChangeArrowheads="1"/>
          </p:cNvSpPr>
          <p:nvPr/>
        </p:nvSpPr>
        <p:spPr bwMode="auto">
          <a:xfrm>
            <a:off x="323850" y="361950"/>
            <a:ext cx="3608388"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Aft>
                <a:spcPts val="838"/>
              </a:spcAft>
            </a:pPr>
            <a:r>
              <a:rPr lang="en-US" sz="1400">
                <a:latin typeface="Times New Roman" panose="02020603050405020304" pitchFamily="18" charset="0"/>
              </a:rPr>
              <a:t>AlKarkh University of Science College of science </a:t>
            </a:r>
            <a:r>
              <a:rPr lang="en-US" sz="1400" b="1">
                <a:latin typeface="Times New Roman" panose="02020603050405020304" pitchFamily="18" charset="0"/>
              </a:rPr>
              <a:t>First year level </a:t>
            </a:r>
          </a:p>
          <a:p>
            <a:pPr eaLnBrk="1" hangingPunct="1">
              <a:lnSpc>
                <a:spcPts val="1613"/>
              </a:lnSpc>
              <a:spcAft>
                <a:spcPts val="838"/>
              </a:spcAft>
            </a:pPr>
            <a:r>
              <a:rPr lang="en-US" sz="1400" b="1">
                <a:latin typeface="Times New Roman" panose="02020603050405020304" pitchFamily="18" charset="0"/>
              </a:rPr>
              <a:t>General chemistry Labs</a:t>
            </a:r>
          </a:p>
          <a:p>
            <a:pPr eaLnBrk="1" hangingPunct="1">
              <a:lnSpc>
                <a:spcPts val="1825"/>
              </a:lnSpc>
              <a:spcAft>
                <a:spcPts val="838"/>
              </a:spcAft>
            </a:pPr>
            <a:r>
              <a:rPr lang="en-US" sz="1500" b="1">
                <a:latin typeface="Times New Roman" panose="02020603050405020304" pitchFamily="18" charset="0"/>
              </a:rPr>
              <a:t>Supervisor: Dr. Mohammed Abdul Baset Assistant: Anssam Dhaher Huessin</a:t>
            </a:r>
          </a:p>
        </p:txBody>
      </p:sp>
      <p:sp>
        <p:nvSpPr>
          <p:cNvPr id="38915" name="Rectangle 2"/>
          <p:cNvSpPr>
            <a:spLocks noChangeArrowheads="1"/>
          </p:cNvSpPr>
          <p:nvPr/>
        </p:nvSpPr>
        <p:spPr bwMode="auto">
          <a:xfrm>
            <a:off x="3413125" y="2008188"/>
            <a:ext cx="661988"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838"/>
              </a:spcBef>
              <a:spcAft>
                <a:spcPts val="1263"/>
              </a:spcAft>
            </a:pPr>
            <a:r>
              <a:rPr lang="en-US" b="1">
                <a:latin typeface="Times New Roman" panose="02020603050405020304" pitchFamily="18" charset="0"/>
              </a:rPr>
              <a:t>Lab -8-</a:t>
            </a:r>
          </a:p>
        </p:txBody>
      </p:sp>
      <p:sp>
        <p:nvSpPr>
          <p:cNvPr id="38916" name="Rectangle 3"/>
          <p:cNvSpPr>
            <a:spLocks noChangeArrowheads="1"/>
          </p:cNvSpPr>
          <p:nvPr/>
        </p:nvSpPr>
        <p:spPr bwMode="auto">
          <a:xfrm>
            <a:off x="542925" y="2428875"/>
            <a:ext cx="6410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263"/>
              </a:spcBef>
              <a:spcAft>
                <a:spcPts val="425"/>
              </a:spcAft>
            </a:pPr>
            <a:r>
              <a:rPr lang="en-US" sz="1300" b="1">
                <a:latin typeface="Times New Roman" panose="02020603050405020304" pitchFamily="18" charset="0"/>
              </a:rPr>
              <a:t>CONDUCTOMETRIC TITRATION OF STRONG ACID WITH STRONG BASE</a:t>
            </a:r>
          </a:p>
        </p:txBody>
      </p:sp>
      <p:sp>
        <p:nvSpPr>
          <p:cNvPr id="5" name="Rectangle 4"/>
          <p:cNvSpPr/>
          <p:nvPr/>
        </p:nvSpPr>
        <p:spPr>
          <a:xfrm>
            <a:off x="323850" y="3117850"/>
            <a:ext cx="6838950" cy="6861175"/>
          </a:xfrm>
          <a:prstGeom prst="rect">
            <a:avLst/>
          </a:prstGeom>
        </p:spPr>
        <p:txBody>
          <a:bodyPr lIns="0" tIns="0" rIns="0" bIns="0"/>
          <a:lstStyle/>
          <a:p>
            <a:pPr algn="just" eaLnBrk="1" fontAlgn="auto" hangingPunct="1">
              <a:lnSpc>
                <a:spcPts val="1584"/>
              </a:lnSpc>
              <a:spcBef>
                <a:spcPts val="1260"/>
              </a:spcBef>
              <a:spcAft>
                <a:spcPts val="0"/>
              </a:spcAft>
              <a:defRPr/>
            </a:pPr>
            <a:r>
              <a:rPr lang="en-US" sz="1400" b="1" dirty="0">
                <a:latin typeface="Times New Roman"/>
              </a:rPr>
              <a:t>1.    </a:t>
            </a:r>
            <a:r>
              <a:rPr lang="en-US" sz="1400" b="1" u="sng" dirty="0">
                <a:latin typeface="Times New Roman"/>
              </a:rPr>
              <a:t>Introduction:</a:t>
            </a:r>
          </a:p>
          <a:p>
            <a:pPr algn="just" eaLnBrk="1" fontAlgn="auto" hangingPunct="1">
              <a:lnSpc>
                <a:spcPts val="1584"/>
              </a:lnSpc>
              <a:spcBef>
                <a:spcPts val="0"/>
              </a:spcBef>
              <a:spcAft>
                <a:spcPts val="840"/>
              </a:spcAft>
              <a:defRPr/>
            </a:pPr>
            <a:r>
              <a:rPr lang="en-US" sz="1400" dirty="0">
                <a:latin typeface="Times New Roman"/>
              </a:rPr>
              <a:t>Solution of electrolytes conducts electricity due to the presence of ions. The specific conductance of a solution is proportional to the concentration of ions in it. The reaction between </a:t>
            </a:r>
            <a:r>
              <a:rPr lang="en-US" sz="1400" dirty="0" err="1">
                <a:latin typeface="Times New Roman"/>
              </a:rPr>
              <a:t>HCl</a:t>
            </a:r>
            <a:r>
              <a:rPr lang="en-US" sz="1400" dirty="0">
                <a:latin typeface="Times New Roman"/>
              </a:rPr>
              <a:t> and </a:t>
            </a:r>
            <a:r>
              <a:rPr lang="en-US" sz="1400" dirty="0" err="1">
                <a:latin typeface="Times New Roman"/>
              </a:rPr>
              <a:t>NaOH</a:t>
            </a:r>
            <a:r>
              <a:rPr lang="en-US" sz="1400" dirty="0">
                <a:latin typeface="Times New Roman"/>
              </a:rPr>
              <a:t> may be represented as,</a:t>
            </a:r>
          </a:p>
          <a:p>
            <a:pPr algn="ctr" eaLnBrk="1" fontAlgn="auto" hangingPunct="1">
              <a:spcBef>
                <a:spcPts val="0"/>
              </a:spcBef>
              <a:spcAft>
                <a:spcPts val="1260"/>
              </a:spcAft>
              <a:defRPr/>
            </a:pPr>
            <a:r>
              <a:rPr lang="en-US" sz="1400" b="1" dirty="0" err="1">
                <a:latin typeface="Times New Roman"/>
              </a:rPr>
              <a:t>HCl</a:t>
            </a:r>
            <a:r>
              <a:rPr lang="en-US" sz="1400" b="1" dirty="0">
                <a:latin typeface="Times New Roman"/>
              </a:rPr>
              <a:t>(</a:t>
            </a:r>
            <a:r>
              <a:rPr lang="en-US" sz="1400" dirty="0" err="1">
                <a:latin typeface="Times New Roman"/>
              </a:rPr>
              <a:t>aq</a:t>
            </a:r>
            <a:r>
              <a:rPr lang="en-US" sz="1400" b="1" dirty="0">
                <a:latin typeface="Times New Roman"/>
              </a:rPr>
              <a:t>) + </a:t>
            </a:r>
            <a:r>
              <a:rPr lang="en-US" sz="1400" b="1" dirty="0" err="1">
                <a:latin typeface="Times New Roman"/>
              </a:rPr>
              <a:t>NaOH</a:t>
            </a:r>
            <a:r>
              <a:rPr lang="en-US" sz="1400" dirty="0">
                <a:latin typeface="Times New Roman"/>
              </a:rPr>
              <a:t>(</a:t>
            </a:r>
            <a:r>
              <a:rPr lang="en-US" sz="1400" dirty="0" err="1">
                <a:latin typeface="Times New Roman"/>
              </a:rPr>
              <a:t>aq</a:t>
            </a:r>
            <a:r>
              <a:rPr lang="en-US" sz="1400" dirty="0">
                <a:latin typeface="Times New Roman"/>
              </a:rPr>
              <a:t>) →  </a:t>
            </a:r>
            <a:r>
              <a:rPr lang="en-US" sz="1400" b="1" dirty="0" err="1">
                <a:latin typeface="Times New Roman"/>
              </a:rPr>
              <a:t>NaCl</a:t>
            </a:r>
            <a:r>
              <a:rPr lang="en-US" sz="1400" dirty="0">
                <a:latin typeface="Times New Roman"/>
              </a:rPr>
              <a:t>(</a:t>
            </a:r>
            <a:r>
              <a:rPr lang="en-US" sz="1400" dirty="0" err="1">
                <a:latin typeface="Times New Roman"/>
              </a:rPr>
              <a:t>aq</a:t>
            </a:r>
            <a:r>
              <a:rPr lang="en-US" sz="1400" dirty="0">
                <a:latin typeface="Times New Roman"/>
              </a:rPr>
              <a:t>) </a:t>
            </a:r>
            <a:r>
              <a:rPr lang="en-US" sz="1400" b="1" dirty="0">
                <a:latin typeface="Times New Roman"/>
              </a:rPr>
              <a:t>+ H</a:t>
            </a:r>
            <a:r>
              <a:rPr lang="en-US" sz="900" b="1" dirty="0">
                <a:latin typeface="Times New Roman"/>
              </a:rPr>
              <a:t>2</a:t>
            </a:r>
            <a:r>
              <a:rPr lang="en-US" sz="1400" b="1" dirty="0">
                <a:latin typeface="Times New Roman"/>
              </a:rPr>
              <a:t>O</a:t>
            </a:r>
            <a:r>
              <a:rPr lang="en-US" sz="1400" dirty="0">
                <a:latin typeface="Times New Roman"/>
              </a:rPr>
              <a:t>(l)</a:t>
            </a:r>
          </a:p>
          <a:p>
            <a:pPr algn="just" eaLnBrk="1" fontAlgn="auto" hangingPunct="1">
              <a:lnSpc>
                <a:spcPts val="1608"/>
              </a:lnSpc>
              <a:spcBef>
                <a:spcPts val="0"/>
              </a:spcBef>
              <a:spcAft>
                <a:spcPts val="0"/>
              </a:spcAft>
              <a:defRPr/>
            </a:pPr>
            <a:r>
              <a:rPr lang="en-US" sz="1400" dirty="0">
                <a:latin typeface="Times New Roman"/>
              </a:rPr>
              <a:t>When a solution of hydrochloric acid (</a:t>
            </a:r>
            <a:r>
              <a:rPr lang="en-US" sz="1400" dirty="0" err="1">
                <a:latin typeface="Times New Roman"/>
              </a:rPr>
              <a:t>HCl</a:t>
            </a:r>
            <a:r>
              <a:rPr lang="en-US" sz="1400" dirty="0">
                <a:latin typeface="Times New Roman"/>
              </a:rPr>
              <a:t>) is titrated with </a:t>
            </a:r>
            <a:r>
              <a:rPr lang="en-US" sz="1400" dirty="0" err="1">
                <a:latin typeface="Times New Roman"/>
              </a:rPr>
              <a:t>NaOH</a:t>
            </a:r>
            <a:r>
              <a:rPr lang="en-US" sz="1400" dirty="0">
                <a:latin typeface="Times New Roman"/>
              </a:rPr>
              <a:t>, the fast moving hydrogen ions </a:t>
            </a:r>
            <a:r>
              <a:rPr lang="en-US" sz="1400" i="1" dirty="0">
                <a:latin typeface="Times New Roman"/>
              </a:rPr>
              <a:t>(k°</a:t>
            </a:r>
            <a:r>
              <a:rPr lang="en-US" sz="1400" dirty="0">
                <a:latin typeface="Times New Roman"/>
              </a:rPr>
              <a:t> H+ = 350 ohm</a:t>
            </a:r>
            <a:r>
              <a:rPr lang="en-US" sz="1400" baseline="30000" dirty="0">
                <a:latin typeface="Times New Roman"/>
              </a:rPr>
              <a:t>-1</a:t>
            </a:r>
            <a:r>
              <a:rPr lang="en-US" sz="1400" dirty="0">
                <a:latin typeface="Times New Roman"/>
              </a:rPr>
              <a:t> cm</a:t>
            </a:r>
            <a:r>
              <a:rPr lang="en-US" sz="1400" baseline="30000" dirty="0">
                <a:latin typeface="Times New Roman"/>
              </a:rPr>
              <a:t>-1</a:t>
            </a:r>
            <a:r>
              <a:rPr lang="en-US" sz="1400" dirty="0">
                <a:latin typeface="Times New Roman"/>
              </a:rPr>
              <a:t>) are progressively replaced by slow moving sodium ions </a:t>
            </a:r>
            <a:r>
              <a:rPr lang="en-US" sz="1400" i="1" dirty="0">
                <a:latin typeface="Times New Roman"/>
              </a:rPr>
              <a:t>(X°</a:t>
            </a:r>
            <a:r>
              <a:rPr lang="en-US" sz="1400" dirty="0">
                <a:latin typeface="Times New Roman"/>
              </a:rPr>
              <a:t> Na+ = 50 ohm</a:t>
            </a:r>
            <a:r>
              <a:rPr lang="en-US" sz="1400" baseline="30000" dirty="0">
                <a:latin typeface="Times New Roman"/>
              </a:rPr>
              <a:t>-1</a:t>
            </a:r>
            <a:r>
              <a:rPr lang="en-US" sz="1400" dirty="0">
                <a:latin typeface="Times New Roman"/>
              </a:rPr>
              <a:t> cm</a:t>
            </a:r>
            <a:r>
              <a:rPr lang="en-US" sz="1400" baseline="30000" dirty="0">
                <a:latin typeface="Times New Roman"/>
              </a:rPr>
              <a:t>-1</a:t>
            </a:r>
            <a:r>
              <a:rPr lang="en-US" sz="1400" dirty="0">
                <a:latin typeface="Times New Roman"/>
              </a:rPr>
              <a:t>). As a result conductance of the solution decreases, this decrease in conductance will take place until the end point is reached. Further addition of alkali raises the conductance sharply, as there is an excess of hydroxide ions </a:t>
            </a:r>
            <a:r>
              <a:rPr lang="de-DE" sz="1400" i="1" dirty="0">
                <a:latin typeface="Times New Roman"/>
              </a:rPr>
              <a:t>(λ° OH– = 198 ohm–1 cm–1).</a:t>
            </a:r>
          </a:p>
          <a:p>
            <a:pPr algn="just" eaLnBrk="1" fontAlgn="auto" hangingPunct="1">
              <a:lnSpc>
                <a:spcPts val="1608"/>
              </a:lnSpc>
              <a:spcBef>
                <a:spcPts val="0"/>
              </a:spcBef>
              <a:spcAft>
                <a:spcPts val="0"/>
              </a:spcAft>
              <a:defRPr/>
            </a:pPr>
            <a:r>
              <a:rPr lang="en-US" sz="1400" dirty="0">
                <a:latin typeface="Times New Roman"/>
              </a:rPr>
              <a:t>A graph is drawn between volume of </a:t>
            </a:r>
            <a:r>
              <a:rPr lang="en-US" sz="1400" dirty="0" err="1">
                <a:latin typeface="Times New Roman"/>
              </a:rPr>
              <a:t>NaOH</a:t>
            </a:r>
            <a:r>
              <a:rPr lang="en-US" sz="1400" dirty="0">
                <a:latin typeface="Times New Roman"/>
              </a:rPr>
              <a:t> added and the conductance of solution. The exact end point is intersection of the two lines.</a:t>
            </a:r>
          </a:p>
          <a:p>
            <a:pPr algn="just" eaLnBrk="1" fontAlgn="auto" hangingPunct="1">
              <a:lnSpc>
                <a:spcPts val="1584"/>
              </a:lnSpc>
              <a:spcBef>
                <a:spcPts val="0"/>
              </a:spcBef>
              <a:spcAft>
                <a:spcPts val="0"/>
              </a:spcAft>
              <a:defRPr/>
            </a:pPr>
            <a:endParaRPr lang="en-US" sz="1400" b="1" dirty="0">
              <a:latin typeface="Times New Roman"/>
            </a:endParaRPr>
          </a:p>
          <a:p>
            <a:pPr algn="just" eaLnBrk="1" fontAlgn="auto" hangingPunct="1">
              <a:lnSpc>
                <a:spcPts val="1584"/>
              </a:lnSpc>
              <a:spcBef>
                <a:spcPts val="0"/>
              </a:spcBef>
              <a:spcAft>
                <a:spcPts val="0"/>
              </a:spcAft>
              <a:defRPr/>
            </a:pPr>
            <a:r>
              <a:rPr lang="en-US" sz="1400" b="1" dirty="0">
                <a:latin typeface="Times New Roman"/>
              </a:rPr>
              <a:t>Advantages of titration</a:t>
            </a:r>
          </a:p>
          <a:p>
            <a:pPr algn="just" eaLnBrk="1" fontAlgn="auto" hangingPunct="1">
              <a:lnSpc>
                <a:spcPts val="1584"/>
              </a:lnSpc>
              <a:spcBef>
                <a:spcPts val="0"/>
              </a:spcBef>
              <a:spcAft>
                <a:spcPts val="0"/>
              </a:spcAft>
              <a:defRPr/>
            </a:pPr>
            <a:r>
              <a:rPr lang="en-US" sz="1400" dirty="0">
                <a:latin typeface="Times New Roman"/>
              </a:rPr>
              <a:t>There are several reasons why titration is used in laboratories worldwide:</a:t>
            </a:r>
          </a:p>
          <a:p>
            <a:pPr marL="254000" algn="just" eaLnBrk="1" fontAlgn="auto" hangingPunct="1">
              <a:lnSpc>
                <a:spcPts val="1584"/>
              </a:lnSpc>
              <a:spcBef>
                <a:spcPts val="0"/>
              </a:spcBef>
              <a:spcAft>
                <a:spcPts val="0"/>
              </a:spcAft>
              <a:defRPr/>
            </a:pPr>
            <a:r>
              <a:rPr lang="en-US" sz="1400" dirty="0">
                <a:latin typeface="Times New Roman"/>
              </a:rPr>
              <a:t>1.    Titration is an established analytical technique</a:t>
            </a:r>
          </a:p>
          <a:p>
            <a:pPr marL="254000" algn="just" eaLnBrk="1" fontAlgn="auto" hangingPunct="1">
              <a:lnSpc>
                <a:spcPts val="1584"/>
              </a:lnSpc>
              <a:spcBef>
                <a:spcPts val="0"/>
              </a:spcBef>
              <a:spcAft>
                <a:spcPts val="0"/>
              </a:spcAft>
              <a:defRPr/>
            </a:pPr>
            <a:r>
              <a:rPr lang="en-US" sz="1400" dirty="0">
                <a:latin typeface="Times New Roman"/>
              </a:rPr>
              <a:t>2.    It is fast</a:t>
            </a:r>
          </a:p>
          <a:p>
            <a:pPr marL="254000" algn="just" eaLnBrk="1" fontAlgn="auto" hangingPunct="1">
              <a:lnSpc>
                <a:spcPts val="1584"/>
              </a:lnSpc>
              <a:spcBef>
                <a:spcPts val="0"/>
              </a:spcBef>
              <a:spcAft>
                <a:spcPts val="0"/>
              </a:spcAft>
              <a:defRPr/>
            </a:pPr>
            <a:r>
              <a:rPr lang="en-US" sz="1400" dirty="0">
                <a:latin typeface="Times New Roman"/>
              </a:rPr>
              <a:t>3.    It is a very accurate and precise technique</a:t>
            </a:r>
          </a:p>
          <a:p>
            <a:pPr marL="254000" algn="just" eaLnBrk="1" fontAlgn="auto" hangingPunct="1">
              <a:lnSpc>
                <a:spcPts val="1584"/>
              </a:lnSpc>
              <a:spcBef>
                <a:spcPts val="0"/>
              </a:spcBef>
              <a:spcAft>
                <a:spcPts val="0"/>
              </a:spcAft>
              <a:defRPr/>
            </a:pPr>
            <a:r>
              <a:rPr lang="en-US" sz="1400" dirty="0">
                <a:latin typeface="Times New Roman"/>
              </a:rPr>
              <a:t>4.    A high degree of automation can be implemented</a:t>
            </a:r>
          </a:p>
          <a:p>
            <a:pPr marL="482600" indent="-228600" eaLnBrk="1" fontAlgn="auto" hangingPunct="1">
              <a:lnSpc>
                <a:spcPts val="1584"/>
              </a:lnSpc>
              <a:spcBef>
                <a:spcPts val="0"/>
              </a:spcBef>
              <a:spcAft>
                <a:spcPts val="0"/>
              </a:spcAft>
              <a:defRPr/>
            </a:pPr>
            <a:r>
              <a:rPr lang="en-US" sz="1400" dirty="0">
                <a:latin typeface="Times New Roman"/>
              </a:rPr>
              <a:t>5.    Titration offers a good price/performance ratio compared to more sophisticated techniques</a:t>
            </a:r>
          </a:p>
          <a:p>
            <a:pPr marL="254000" algn="just" eaLnBrk="1" fontAlgn="auto" hangingPunct="1">
              <a:lnSpc>
                <a:spcPts val="1584"/>
              </a:lnSpc>
              <a:spcBef>
                <a:spcPts val="0"/>
              </a:spcBef>
              <a:spcAft>
                <a:spcPts val="0"/>
              </a:spcAft>
              <a:defRPr/>
            </a:pPr>
            <a:r>
              <a:rPr lang="en-US" sz="1400" dirty="0">
                <a:latin typeface="Times New Roman"/>
              </a:rPr>
              <a:t>6.    It can be used by low-skilled and low-trained operators</a:t>
            </a:r>
          </a:p>
          <a:p>
            <a:pPr marL="254000" algn="just" eaLnBrk="1" fontAlgn="auto" hangingPunct="1">
              <a:lnSpc>
                <a:spcPts val="1584"/>
              </a:lnSpc>
              <a:spcBef>
                <a:spcPts val="0"/>
              </a:spcBef>
              <a:spcAft>
                <a:spcPts val="840"/>
              </a:spcAft>
              <a:defRPr/>
            </a:pPr>
            <a:r>
              <a:rPr lang="en-US" sz="1400" dirty="0">
                <a:latin typeface="Times New Roman"/>
              </a:rPr>
              <a:t>7.    No need for highly specialized chemical knowledge</a:t>
            </a:r>
          </a:p>
          <a:p>
            <a:pPr algn="just" eaLnBrk="1" fontAlgn="auto" hangingPunct="1">
              <a:lnSpc>
                <a:spcPts val="1584"/>
              </a:lnSpc>
              <a:spcBef>
                <a:spcPts val="0"/>
              </a:spcBef>
              <a:spcAft>
                <a:spcPts val="0"/>
              </a:spcAft>
              <a:defRPr/>
            </a:pPr>
            <a:r>
              <a:rPr lang="en-US" sz="1400" b="1" dirty="0">
                <a:latin typeface="Times New Roman"/>
              </a:rPr>
              <a:t>Advantages of </a:t>
            </a:r>
            <a:r>
              <a:rPr lang="en-US" sz="1400" b="1" dirty="0" err="1">
                <a:latin typeface="Times New Roman"/>
              </a:rPr>
              <a:t>conductometric</a:t>
            </a:r>
            <a:r>
              <a:rPr lang="en-US" sz="1400" b="1" dirty="0">
                <a:latin typeface="Times New Roman"/>
              </a:rPr>
              <a:t> titrations are:</a:t>
            </a:r>
          </a:p>
          <a:p>
            <a:pPr marL="254000" algn="just" eaLnBrk="1" fontAlgn="auto" hangingPunct="1">
              <a:lnSpc>
                <a:spcPts val="1584"/>
              </a:lnSpc>
              <a:spcBef>
                <a:spcPts val="0"/>
              </a:spcBef>
              <a:spcAft>
                <a:spcPts val="0"/>
              </a:spcAft>
              <a:defRPr/>
            </a:pPr>
            <a:r>
              <a:rPr lang="en-US" sz="1400" dirty="0">
                <a:latin typeface="Times New Roman"/>
              </a:rPr>
              <a:t>1.    Conductometric titration can be used with very diluted solutions</a:t>
            </a:r>
          </a:p>
          <a:p>
            <a:pPr marL="482600" indent="-228600" eaLnBrk="1" fontAlgn="auto" hangingPunct="1">
              <a:lnSpc>
                <a:spcPts val="1584"/>
              </a:lnSpc>
              <a:spcBef>
                <a:spcPts val="0"/>
              </a:spcBef>
              <a:spcAft>
                <a:spcPts val="0"/>
              </a:spcAft>
              <a:defRPr/>
            </a:pPr>
            <a:r>
              <a:rPr lang="en-US" sz="1400" dirty="0">
                <a:latin typeface="Times New Roman"/>
              </a:rPr>
              <a:t>2.    Conductometric titration can be used with colored or turbid solutions in which end point cannot be seen by eye</a:t>
            </a:r>
          </a:p>
          <a:p>
            <a:pPr marL="254000" algn="just" eaLnBrk="1" fontAlgn="auto" hangingPunct="1">
              <a:lnSpc>
                <a:spcPts val="1584"/>
              </a:lnSpc>
              <a:spcBef>
                <a:spcPts val="0"/>
              </a:spcBef>
              <a:spcAft>
                <a:spcPts val="840"/>
              </a:spcAft>
              <a:defRPr/>
            </a:pPr>
            <a:r>
              <a:rPr lang="en-US" sz="1400" dirty="0">
                <a:latin typeface="Times New Roman"/>
              </a:rPr>
              <a:t>3.    Conductometric titration can be used where there is no suitable indicator</a:t>
            </a:r>
          </a:p>
          <a:p>
            <a:pPr algn="just" eaLnBrk="1" fontAlgn="auto" hangingPunct="1">
              <a:lnSpc>
                <a:spcPts val="1608"/>
              </a:lnSpc>
              <a:spcBef>
                <a:spcPts val="0"/>
              </a:spcBef>
              <a:spcAft>
                <a:spcPts val="0"/>
              </a:spcAft>
              <a:defRPr/>
            </a:pPr>
            <a:r>
              <a:rPr lang="en-US" sz="1400" b="1" dirty="0">
                <a:latin typeface="Times New Roman"/>
              </a:rPr>
              <a:t>2.    </a:t>
            </a:r>
            <a:r>
              <a:rPr lang="en-US" sz="1400" b="1" u="sng" dirty="0">
                <a:latin typeface="Times New Roman"/>
              </a:rPr>
              <a:t>Objective:</a:t>
            </a:r>
            <a:r>
              <a:rPr lang="en-US" sz="1400" b="1" dirty="0">
                <a:latin typeface="Times New Roman"/>
              </a:rPr>
              <a:t> </a:t>
            </a:r>
            <a:r>
              <a:rPr lang="en-US" sz="1400" dirty="0">
                <a:latin typeface="Times New Roman"/>
              </a:rPr>
              <a:t>To determine the strength of a strong acid by titrating a strong acid and strong base </a:t>
            </a:r>
            <a:r>
              <a:rPr lang="en-US" sz="1400" dirty="0" err="1">
                <a:latin typeface="Times New Roman"/>
              </a:rPr>
              <a:t>conductometrically</a:t>
            </a:r>
            <a:r>
              <a:rPr lang="en-US" sz="1400" dirty="0">
                <a:latin typeface="Times New Roman"/>
              </a:rPr>
              <a:t>.</a:t>
            </a:r>
          </a:p>
        </p:txBody>
      </p:sp>
      <p:sp>
        <p:nvSpPr>
          <p:cNvPr id="38918" name="Rectangle 5"/>
          <p:cNvSpPr>
            <a:spLocks noChangeArrowheads="1"/>
          </p:cNvSpPr>
          <p:nvPr/>
        </p:nvSpPr>
        <p:spPr bwMode="auto">
          <a:xfrm>
            <a:off x="3651250" y="10363200"/>
            <a:ext cx="179388"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24</a:t>
            </a: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993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4950" y="6029325"/>
            <a:ext cx="4154488"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9"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7900988"/>
            <a:ext cx="2557463"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0" name="Rectangle 3"/>
          <p:cNvSpPr>
            <a:spLocks noChangeArrowheads="1"/>
          </p:cNvSpPr>
          <p:nvPr/>
        </p:nvSpPr>
        <p:spPr bwMode="auto">
          <a:xfrm>
            <a:off x="325438" y="361950"/>
            <a:ext cx="6831012"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Aft>
                <a:spcPts val="2100"/>
              </a:spcAft>
            </a:pPr>
            <a:r>
              <a:rPr lang="en-US" sz="1400" b="1">
                <a:latin typeface="Times New Roman" panose="02020603050405020304" pitchFamily="18" charset="0"/>
              </a:rPr>
              <a:t>3. </a:t>
            </a:r>
            <a:r>
              <a:rPr lang="en-US" sz="1400" b="1" u="sng">
                <a:latin typeface="Times New Roman" panose="02020603050405020304" pitchFamily="18" charset="0"/>
              </a:rPr>
              <a:t>Apparatus and Chemicals:</a:t>
            </a:r>
            <a:r>
              <a:rPr lang="en-US" sz="1400" b="1">
                <a:latin typeface="Times New Roman" panose="02020603050405020304" pitchFamily="18" charset="0"/>
              </a:rPr>
              <a:t> </a:t>
            </a:r>
            <a:r>
              <a:rPr lang="en-US" sz="1400">
                <a:latin typeface="Times New Roman" panose="02020603050405020304" pitchFamily="18" charset="0"/>
              </a:rPr>
              <a:t>Conductometer, conductivity cell, beaker, pipette, burette, conical flask, Hydrochloric acid (HCl), sodium hydroxide (NaOH), conductivity water.</a:t>
            </a:r>
          </a:p>
        </p:txBody>
      </p:sp>
      <p:sp>
        <p:nvSpPr>
          <p:cNvPr id="5" name="Rectangle 4"/>
          <p:cNvSpPr/>
          <p:nvPr/>
        </p:nvSpPr>
        <p:spPr>
          <a:xfrm>
            <a:off x="325438" y="1182688"/>
            <a:ext cx="6834187" cy="4821237"/>
          </a:xfrm>
          <a:prstGeom prst="rect">
            <a:avLst/>
          </a:prstGeom>
        </p:spPr>
        <p:txBody>
          <a:bodyPr lIns="0" tIns="0" rIns="0" bIns="0"/>
          <a:lstStyle/>
          <a:p>
            <a:pPr algn="just" eaLnBrk="1" fontAlgn="auto" hangingPunct="1">
              <a:spcBef>
                <a:spcPts val="2100"/>
              </a:spcBef>
              <a:spcAft>
                <a:spcPts val="1260"/>
              </a:spcAft>
              <a:defRPr/>
            </a:pPr>
            <a:r>
              <a:rPr lang="en-US" sz="1400" b="1" dirty="0">
                <a:latin typeface="Times New Roman"/>
              </a:rPr>
              <a:t>4.    </a:t>
            </a:r>
            <a:r>
              <a:rPr lang="en-US" sz="1400" b="1" u="sng" dirty="0">
                <a:latin typeface="Times New Roman"/>
              </a:rPr>
              <a:t>Procedure</a:t>
            </a:r>
            <a:r>
              <a:rPr lang="en-US" sz="1400" dirty="0">
                <a:latin typeface="Times New Roman"/>
              </a:rPr>
              <a:t>:</a:t>
            </a:r>
          </a:p>
          <a:p>
            <a:pPr marL="482600" indent="-228600" algn="just" eaLnBrk="1" fontAlgn="auto" hangingPunct="1">
              <a:lnSpc>
                <a:spcPts val="1608"/>
              </a:lnSpc>
              <a:spcBef>
                <a:spcPts val="0"/>
              </a:spcBef>
              <a:spcAft>
                <a:spcPts val="0"/>
              </a:spcAft>
              <a:defRPr/>
            </a:pPr>
            <a:r>
              <a:rPr lang="en-US" sz="1400" dirty="0">
                <a:latin typeface="Times New Roman"/>
              </a:rPr>
              <a:t>1.    Carefully add the </a:t>
            </a:r>
            <a:r>
              <a:rPr lang="en-US" sz="1400" dirty="0" err="1">
                <a:latin typeface="Times New Roman"/>
              </a:rPr>
              <a:t>NaOH</a:t>
            </a:r>
            <a:r>
              <a:rPr lang="en-US" sz="1400" dirty="0">
                <a:latin typeface="Times New Roman"/>
              </a:rPr>
              <a:t> to the </a:t>
            </a:r>
            <a:r>
              <a:rPr lang="en-US" sz="1400" dirty="0" err="1">
                <a:latin typeface="Times New Roman"/>
              </a:rPr>
              <a:t>buret</a:t>
            </a:r>
            <a:r>
              <a:rPr lang="en-US" sz="1400" dirty="0">
                <a:latin typeface="Times New Roman"/>
              </a:rPr>
              <a:t>. You will need to drain some of the </a:t>
            </a:r>
            <a:r>
              <a:rPr lang="en-US" sz="1400" dirty="0" err="1">
                <a:latin typeface="Times New Roman"/>
              </a:rPr>
              <a:t>NaOH</a:t>
            </a:r>
            <a:r>
              <a:rPr lang="en-US" sz="1400" dirty="0">
                <a:latin typeface="Times New Roman"/>
              </a:rPr>
              <a:t> from the </a:t>
            </a:r>
            <a:r>
              <a:rPr lang="en-US" sz="1400" dirty="0" err="1">
                <a:latin typeface="Times New Roman"/>
              </a:rPr>
              <a:t>buret</a:t>
            </a:r>
            <a:r>
              <a:rPr lang="en-US" sz="1400" dirty="0">
                <a:latin typeface="Times New Roman"/>
              </a:rPr>
              <a:t> to fill the tip. Fill the </a:t>
            </a:r>
            <a:r>
              <a:rPr lang="en-US" sz="1400" dirty="0" err="1">
                <a:latin typeface="Times New Roman"/>
              </a:rPr>
              <a:t>buret</a:t>
            </a:r>
            <a:r>
              <a:rPr lang="en-US" sz="1400" dirty="0">
                <a:latin typeface="Times New Roman"/>
              </a:rPr>
              <a:t> so that the meniscus of the </a:t>
            </a:r>
            <a:r>
              <a:rPr lang="en-US" sz="1400" dirty="0" err="1">
                <a:latin typeface="Times New Roman"/>
              </a:rPr>
              <a:t>NaOH</a:t>
            </a:r>
            <a:r>
              <a:rPr lang="en-US" sz="1400" dirty="0">
                <a:latin typeface="Times New Roman"/>
              </a:rPr>
              <a:t> is sitting on the 0.00 mL mark with the tip filled.</a:t>
            </a:r>
          </a:p>
          <a:p>
            <a:pPr marL="482600" indent="-228600" algn="just" eaLnBrk="1" fontAlgn="auto" hangingPunct="1">
              <a:lnSpc>
                <a:spcPts val="1608"/>
              </a:lnSpc>
              <a:spcBef>
                <a:spcPts val="0"/>
              </a:spcBef>
              <a:spcAft>
                <a:spcPts val="0"/>
              </a:spcAft>
              <a:defRPr/>
            </a:pPr>
            <a:r>
              <a:rPr lang="en-US" sz="1400" dirty="0">
                <a:latin typeface="Times New Roman"/>
              </a:rPr>
              <a:t>2.    Calibration of the instrument done at room temperature.</a:t>
            </a:r>
          </a:p>
          <a:p>
            <a:pPr marL="482600" indent="-228600" algn="just" eaLnBrk="1" fontAlgn="auto" hangingPunct="1">
              <a:lnSpc>
                <a:spcPts val="1608"/>
              </a:lnSpc>
              <a:spcBef>
                <a:spcPts val="0"/>
              </a:spcBef>
              <a:spcAft>
                <a:spcPts val="0"/>
              </a:spcAft>
              <a:defRPr/>
            </a:pPr>
            <a:r>
              <a:rPr lang="en-US" sz="1400" dirty="0">
                <a:latin typeface="Times New Roman"/>
              </a:rPr>
              <a:t>3.    Rinse the conductivity cell a number of times with conductivity water or double distilled water.</a:t>
            </a:r>
          </a:p>
          <a:p>
            <a:pPr marL="482600" indent="-228600" algn="just" eaLnBrk="1" fontAlgn="auto" hangingPunct="1">
              <a:lnSpc>
                <a:spcPts val="1608"/>
              </a:lnSpc>
              <a:spcBef>
                <a:spcPts val="0"/>
              </a:spcBef>
              <a:spcAft>
                <a:spcPts val="0"/>
              </a:spcAft>
              <a:defRPr/>
            </a:pPr>
            <a:r>
              <a:rPr lang="en-US" sz="1400" dirty="0">
                <a:latin typeface="Times New Roman"/>
              </a:rPr>
              <a:t>4.    Pipette out 10 mL of </a:t>
            </a:r>
            <a:r>
              <a:rPr lang="en-US" sz="1400" dirty="0" err="1">
                <a:latin typeface="Times New Roman"/>
              </a:rPr>
              <a:t>HCl</a:t>
            </a:r>
            <a:r>
              <a:rPr lang="en-US" sz="1400" dirty="0">
                <a:latin typeface="Times New Roman"/>
              </a:rPr>
              <a:t> in a beaker and dip the conductivity cell in it, so that the cell should dip completely in solution.</a:t>
            </a:r>
          </a:p>
          <a:p>
            <a:pPr marL="482600" indent="-228600" algn="just" eaLnBrk="1" fontAlgn="auto" hangingPunct="1">
              <a:lnSpc>
                <a:spcPts val="1608"/>
              </a:lnSpc>
              <a:spcBef>
                <a:spcPts val="0"/>
              </a:spcBef>
              <a:spcAft>
                <a:spcPts val="0"/>
              </a:spcAft>
              <a:defRPr/>
            </a:pPr>
            <a:r>
              <a:rPr lang="en-US" sz="1400" dirty="0">
                <a:latin typeface="Times New Roman"/>
              </a:rPr>
              <a:t>5.    Note the temperature of the sample solution and accordingly set the temperature control or keep the cell in a thermostat at room temperature.</a:t>
            </a:r>
          </a:p>
          <a:p>
            <a:pPr marL="482600" indent="-228600" algn="just" eaLnBrk="1" fontAlgn="auto" hangingPunct="1">
              <a:lnSpc>
                <a:spcPts val="1608"/>
              </a:lnSpc>
              <a:spcBef>
                <a:spcPts val="0"/>
              </a:spcBef>
              <a:spcAft>
                <a:spcPts val="0"/>
              </a:spcAft>
              <a:defRPr/>
            </a:pPr>
            <a:r>
              <a:rPr lang="en-US" sz="1400" dirty="0">
                <a:latin typeface="Times New Roman"/>
              </a:rPr>
              <a:t>6.    Add small amount of </a:t>
            </a:r>
            <a:r>
              <a:rPr lang="en-US" sz="1400" dirty="0" err="1">
                <a:latin typeface="Times New Roman"/>
              </a:rPr>
              <a:t>NaOH</a:t>
            </a:r>
            <a:r>
              <a:rPr lang="en-US" sz="1400" dirty="0">
                <a:latin typeface="Times New Roman"/>
              </a:rPr>
              <a:t> solution (1 ml) from burette, stir it and measure the conductance after each addition.</a:t>
            </a:r>
          </a:p>
          <a:p>
            <a:pPr marL="482600" indent="-228600" algn="just" eaLnBrk="1" fontAlgn="auto" hangingPunct="1">
              <a:lnSpc>
                <a:spcPts val="1608"/>
              </a:lnSpc>
              <a:spcBef>
                <a:spcPts val="0"/>
              </a:spcBef>
              <a:spcAft>
                <a:spcPts val="0"/>
              </a:spcAft>
              <a:defRPr/>
            </a:pPr>
            <a:r>
              <a:rPr lang="en-US" sz="1400" dirty="0">
                <a:latin typeface="Times New Roman"/>
              </a:rPr>
              <a:t>7.    Take at least five readings beyond the end point.</a:t>
            </a:r>
          </a:p>
          <a:p>
            <a:pPr marL="482600" indent="-228600" algn="just" eaLnBrk="1" fontAlgn="auto" hangingPunct="1">
              <a:lnSpc>
                <a:spcPts val="1608"/>
              </a:lnSpc>
              <a:spcBef>
                <a:spcPts val="0"/>
              </a:spcBef>
              <a:spcAft>
                <a:spcPts val="0"/>
              </a:spcAft>
              <a:defRPr/>
            </a:pPr>
            <a:r>
              <a:rPr lang="en-US" sz="1400" dirty="0">
                <a:latin typeface="Times New Roman"/>
              </a:rPr>
              <a:t>8.    Before you start the last trial, make sure that you have enough </a:t>
            </a:r>
            <a:r>
              <a:rPr lang="en-US" sz="1400" dirty="0" err="1">
                <a:latin typeface="Times New Roman"/>
              </a:rPr>
              <a:t>NaOH</a:t>
            </a:r>
            <a:r>
              <a:rPr lang="en-US" sz="1400" dirty="0">
                <a:latin typeface="Times New Roman"/>
              </a:rPr>
              <a:t> in the </a:t>
            </a:r>
            <a:r>
              <a:rPr lang="en-US" sz="1400" dirty="0" err="1">
                <a:latin typeface="Times New Roman"/>
              </a:rPr>
              <a:t>buret</a:t>
            </a:r>
            <a:r>
              <a:rPr lang="en-US" sz="1400" dirty="0">
                <a:latin typeface="Times New Roman"/>
              </a:rPr>
              <a:t> to complete the titration (use your values from the first and second trials to estimate the amount needed for the third trial).</a:t>
            </a:r>
          </a:p>
          <a:p>
            <a:pPr marL="482600" indent="-228600" algn="just" eaLnBrk="1" fontAlgn="auto" hangingPunct="1">
              <a:lnSpc>
                <a:spcPts val="1608"/>
              </a:lnSpc>
              <a:spcBef>
                <a:spcPts val="0"/>
              </a:spcBef>
              <a:spcAft>
                <a:spcPts val="1260"/>
              </a:spcAft>
              <a:defRPr/>
            </a:pPr>
            <a:r>
              <a:rPr lang="en-US" sz="1400" dirty="0">
                <a:latin typeface="Times New Roman"/>
              </a:rPr>
              <a:t>9.    Clean out the Erlenmeyer and dispose of any remaining acid or base by mixing together to neutralization, turn on the water, and drain into the sink.</a:t>
            </a:r>
          </a:p>
          <a:p>
            <a:pPr algn="just" eaLnBrk="1" fontAlgn="auto" hangingPunct="1">
              <a:spcBef>
                <a:spcPts val="0"/>
              </a:spcBef>
              <a:spcAft>
                <a:spcPts val="1260"/>
              </a:spcAft>
              <a:defRPr/>
            </a:pPr>
            <a:r>
              <a:rPr lang="en-US" sz="1400" b="1" dirty="0">
                <a:latin typeface="Times New Roman"/>
              </a:rPr>
              <a:t>5.    </a:t>
            </a:r>
            <a:r>
              <a:rPr lang="en-US" sz="1400" b="1" u="sng" dirty="0">
                <a:latin typeface="Times New Roman"/>
              </a:rPr>
              <a:t>Calculation</a:t>
            </a:r>
            <a:r>
              <a:rPr lang="en-US" sz="1400" dirty="0">
                <a:latin typeface="Times New Roman"/>
              </a:rPr>
              <a:t>:</a:t>
            </a:r>
          </a:p>
          <a:p>
            <a:pPr algn="just" eaLnBrk="1" fontAlgn="auto" hangingPunct="1">
              <a:spcBef>
                <a:spcPts val="0"/>
              </a:spcBef>
              <a:spcAft>
                <a:spcPts val="0"/>
              </a:spcAft>
              <a:defRPr/>
            </a:pPr>
            <a:r>
              <a:rPr lang="en-US" sz="1400" dirty="0">
                <a:latin typeface="Times New Roman"/>
              </a:rPr>
              <a:t>Table:- Conductometric Titration</a:t>
            </a:r>
          </a:p>
        </p:txBody>
      </p:sp>
      <p:sp>
        <p:nvSpPr>
          <p:cNvPr id="39942" name="Rectangle 5"/>
          <p:cNvSpPr>
            <a:spLocks noChangeArrowheads="1"/>
          </p:cNvSpPr>
          <p:nvPr/>
        </p:nvSpPr>
        <p:spPr bwMode="auto">
          <a:xfrm>
            <a:off x="4602163" y="9491663"/>
            <a:ext cx="1249362"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400">
                <a:latin typeface="Times New Roman" panose="02020603050405020304" pitchFamily="18" charset="0"/>
              </a:rPr>
              <a:t>Volume of NaOH</a:t>
            </a:r>
          </a:p>
        </p:txBody>
      </p:sp>
      <p:sp>
        <p:nvSpPr>
          <p:cNvPr id="39943" name="Rectangle 6"/>
          <p:cNvSpPr>
            <a:spLocks noChangeArrowheads="1"/>
          </p:cNvSpPr>
          <p:nvPr/>
        </p:nvSpPr>
        <p:spPr bwMode="auto">
          <a:xfrm>
            <a:off x="1173163" y="9628188"/>
            <a:ext cx="1778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400">
                <a:latin typeface="Times New Roman" panose="02020603050405020304" pitchFamily="18" charset="0"/>
              </a:rPr>
              <a:t>Volume of added NaOH</a:t>
            </a:r>
          </a:p>
        </p:txBody>
      </p:sp>
      <p:sp>
        <p:nvSpPr>
          <p:cNvPr id="39944" name="Rectangle 7"/>
          <p:cNvSpPr>
            <a:spLocks noChangeArrowheads="1"/>
          </p:cNvSpPr>
          <p:nvPr/>
        </p:nvSpPr>
        <p:spPr bwMode="auto">
          <a:xfrm>
            <a:off x="3651250" y="10363200"/>
            <a:ext cx="17462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25</a:t>
            </a: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4"/>
          <p:cNvSpPr>
            <a:spLocks noChangeArrowheads="1"/>
          </p:cNvSpPr>
          <p:nvPr/>
        </p:nvSpPr>
        <p:spPr bwMode="auto">
          <a:xfrm>
            <a:off x="430213" y="2581275"/>
            <a:ext cx="5867400" cy="142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588"/>
              </a:lnSpc>
            </a:pPr>
            <a:r>
              <a:rPr lang="en-US" sz="1400" b="1">
                <a:latin typeface="Times New Roman" panose="02020603050405020304" pitchFamily="18" charset="0"/>
              </a:rPr>
              <a:t>7.    </a:t>
            </a:r>
            <a:r>
              <a:rPr lang="en-US" sz="1400" b="1" u="sng">
                <a:latin typeface="Times New Roman" panose="02020603050405020304" pitchFamily="18" charset="0"/>
              </a:rPr>
              <a:t>Discussions:</a:t>
            </a:r>
          </a:p>
          <a:p>
            <a:pPr algn="just" eaLnBrk="1" hangingPunct="1">
              <a:lnSpc>
                <a:spcPts val="1588"/>
              </a:lnSpc>
            </a:pPr>
            <a:r>
              <a:rPr lang="en-US" sz="1400">
                <a:latin typeface="Times New Roman" panose="02020603050405020304" pitchFamily="18" charset="0"/>
              </a:rPr>
              <a:t>i)    Why you do not use indicator in conductometric titrations?</a:t>
            </a:r>
          </a:p>
          <a:p>
            <a:pPr algn="just" eaLnBrk="1" hangingPunct="1">
              <a:lnSpc>
                <a:spcPts val="1588"/>
              </a:lnSpc>
            </a:pPr>
            <a:r>
              <a:rPr lang="en-US" sz="1400">
                <a:latin typeface="Times New Roman" panose="02020603050405020304" pitchFamily="18" charset="0"/>
              </a:rPr>
              <a:t>ii)    Conductometric titration can be used with much diluted solutions. Why?</a:t>
            </a:r>
          </a:p>
          <a:p>
            <a:pPr algn="just" eaLnBrk="1" hangingPunct="1">
              <a:lnSpc>
                <a:spcPts val="1588"/>
              </a:lnSpc>
            </a:pPr>
            <a:r>
              <a:rPr lang="en-US" sz="1400">
                <a:latin typeface="Times New Roman" panose="02020603050405020304" pitchFamily="18" charset="0"/>
              </a:rPr>
              <a:t>iii)    Near the end point, no special case is necessary as it is determined graphically.</a:t>
            </a:r>
          </a:p>
        </p:txBody>
      </p:sp>
      <p:sp>
        <p:nvSpPr>
          <p:cNvPr id="40963" name="Rectangle 5"/>
          <p:cNvSpPr>
            <a:spLocks noChangeArrowheads="1"/>
          </p:cNvSpPr>
          <p:nvPr/>
        </p:nvSpPr>
        <p:spPr bwMode="auto">
          <a:xfrm>
            <a:off x="3651250" y="10363200"/>
            <a:ext cx="179388"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26</a:t>
            </a:r>
          </a:p>
        </p:txBody>
      </p:sp>
      <p:pic>
        <p:nvPicPr>
          <p:cNvPr id="4096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0213" y="77788"/>
            <a:ext cx="6800850" cy="238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714</Words>
  <Application>Microsoft Office PowerPoint</Application>
  <PresentationFormat>Custom</PresentationFormat>
  <Paragraphs>47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ььььь</dc:creator>
  <cp:keywords/>
  <cp:lastModifiedBy>hp</cp:lastModifiedBy>
  <cp:revision>16</cp:revision>
  <dcterms:modified xsi:type="dcterms:W3CDTF">2018-11-17T16:59:59Z</dcterms:modified>
</cp:coreProperties>
</file>